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7" r:id="rId5"/>
    <p:sldId id="257" r:id="rId6"/>
    <p:sldId id="271" r:id="rId7"/>
    <p:sldId id="258" r:id="rId8"/>
    <p:sldId id="270" r:id="rId9"/>
    <p:sldId id="259" r:id="rId10"/>
    <p:sldId id="268" r:id="rId11"/>
    <p:sldId id="260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110" d="100"/>
          <a:sy n="110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53057-7C2D-4BC6-B8C2-46165B2C7136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6964-EE45-43ED-8D54-98E783775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6964-EE45-43ED-8D54-98E7837758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 ОРИЕНТИРОВАННАЯ ПРОГРАММА</a:t>
            </a:r>
            <a:br>
              <a:rPr lang="ru-RU" dirty="0" smtClean="0"/>
            </a:br>
            <a:r>
              <a:rPr lang="ru-RU" dirty="0" smtClean="0"/>
              <a:t>улучшения жилищных условий гражданами Российской</a:t>
            </a:r>
            <a:br>
              <a:rPr lang="ru-RU" dirty="0" smtClean="0"/>
            </a:br>
            <a:r>
              <a:rPr lang="ru-RU" dirty="0" smtClean="0"/>
              <a:t>Федерации и членами их семей, проживающими на территории</a:t>
            </a:r>
            <a:br>
              <a:rPr lang="ru-RU" dirty="0" smtClean="0"/>
            </a:br>
            <a:r>
              <a:rPr lang="ru-RU" dirty="0" smtClean="0"/>
              <a:t>Калининградской области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\\fileserver\files\munitsip\gafurova\Брендбук\logo_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868144" cy="125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rketolog\Downloads\59e4f4c2-bf81-4bf0-be71-31d55c918a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67350"/>
          </a:xfrm>
          <a:prstGeom prst="rect">
            <a:avLst/>
          </a:prstGeom>
          <a:noFill/>
        </p:spPr>
      </p:pic>
      <p:pic>
        <p:nvPicPr>
          <p:cNvPr id="6" name="Picture 3" descr="C:\Users\marketolog\Downloads\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3537"/>
            <a:ext cx="9752013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для удобства и комфорта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Жилой комплекс строится в экологически чистом районе – рядом находятся река </a:t>
            </a:r>
            <a:r>
              <a:rPr lang="ru-RU" dirty="0" err="1" smtClean="0"/>
              <a:t>Преголя</a:t>
            </a:r>
            <a:r>
              <a:rPr lang="ru-RU" dirty="0" smtClean="0"/>
              <a:t>, пруд Мельничный, зеленые массивы, а также вся необходимая инфраструктура – 2 филиала детского сада №48 (ул. Левитана, 37), школа №26 (ул. Подполковника Емельянова, 156), супермаркеты (</a:t>
            </a:r>
            <a:r>
              <a:rPr lang="ru-RU" dirty="0" err="1" smtClean="0"/>
              <a:t>Spar</a:t>
            </a:r>
            <a:r>
              <a:rPr lang="ru-RU" dirty="0" smtClean="0"/>
              <a:t>, Виктория) и др. Запланировано строительство школы на 1100 учащихся, а также детской и взрослой поликлиник.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/>
              <a:t>Удобная транспортная доступность жилого комплекса (прямые выезды на крупные магистрали города, в том числе улицу Емельянова, Окружную дорогу) - дополнительное преимущество местоположения жилого комплекса. В непосредственной близости находятся остановки общественного транспорта, прямые автобусные маршруты связывают микрорайон с центром и другими районами города (автобус №28, 44, микроавтобус №92, маршрутное такси №64).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rketolog\Downloads\7dcfb95e-a5eb-48d3-acb7-ec8a169b15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9505056" cy="6216351"/>
          </a:xfrm>
          <a:prstGeom prst="rect">
            <a:avLst/>
          </a:prstGeom>
          <a:noFill/>
        </p:spPr>
      </p:pic>
      <p:pic>
        <p:nvPicPr>
          <p:cNvPr id="8" name="Picture 3" descr="C:\Users\marketolog\Downloads\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3537"/>
            <a:ext cx="9752013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arketolog\Downloads\0af67232-2d68-4d3b-81d1-e0bd3bbdb3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649072" cy="6312363"/>
          </a:xfrm>
          <a:prstGeom prst="rect">
            <a:avLst/>
          </a:prstGeom>
          <a:noFill/>
        </p:spPr>
      </p:pic>
      <p:pic>
        <p:nvPicPr>
          <p:cNvPr id="1027" name="Picture 3" descr="C:\Users\marketolog\Downloads\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3537"/>
            <a:ext cx="9752013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3400" dirty="0" smtClean="0"/>
              <a:t>Цель программы- улучшение жилищных условий гражданами Российской Федерации и членами их семей, проживающими на территории Калининградской области и относящимися к определенным категориям, установленным Программой.</a:t>
            </a:r>
          </a:p>
          <a:p>
            <a:pPr algn="just"/>
            <a:r>
              <a:rPr lang="ru-RU" sz="3400" dirty="0" smtClean="0"/>
              <a:t>Задача Программы – увеличение числа граждан, относящихся к категориям, указанным в разделе 3 Программы, которые приобретут жилые помещения, расположенные в границах улиц Емельянова – Левитана в юго-восточной части г. Калининграда по социальной цене.</a:t>
            </a:r>
          </a:p>
          <a:p>
            <a:pPr algn="just"/>
            <a:r>
              <a:rPr lang="ru-RU" sz="3400" dirty="0" smtClean="0"/>
              <a:t>Социальная цена реализации квартир не превышает 65 000 руб. за один квадратный метр  жилого помещения (с учетом холодных помещений с понижающими коэффициентами) и в среднем составляет 62 810 рублей</a:t>
            </a:r>
            <a:r>
              <a:rPr lang="ru-RU" sz="3400" dirty="0" smtClean="0"/>
              <a:t>.</a:t>
            </a:r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Категории граждан, на которых распространяется действие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075240" cy="50405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400" dirty="0" smtClean="0"/>
              <a:t>Участниками Программы могут стать 20 категорий граждан, в том числе:</a:t>
            </a:r>
          </a:p>
          <a:p>
            <a:pPr algn="just">
              <a:buNone/>
            </a:pPr>
            <a:endParaRPr lang="ru-RU" sz="1400" dirty="0" smtClean="0"/>
          </a:p>
          <a:p>
            <a:pPr algn="just"/>
            <a:r>
              <a:rPr lang="ru-RU" sz="1400" dirty="0" smtClean="0"/>
              <a:t>Имеющие </a:t>
            </a:r>
            <a:r>
              <a:rPr lang="ru-RU" sz="1400" dirty="0" smtClean="0"/>
              <a:t>трех и более несовершеннолетних детей.</a:t>
            </a:r>
          </a:p>
          <a:p>
            <a:pPr algn="just"/>
            <a:r>
              <a:rPr lang="ru-RU" sz="1400" dirty="0" smtClean="0"/>
              <a:t>Имеющие двух детей и являющиеся получателями материнского (семейного) </a:t>
            </a:r>
            <a:r>
              <a:rPr lang="ru-RU" sz="1400" dirty="0" smtClean="0"/>
              <a:t>капитала.</a:t>
            </a:r>
            <a:endParaRPr lang="ru-RU" sz="1400" dirty="0" smtClean="0"/>
          </a:p>
          <a:p>
            <a:pPr algn="just"/>
            <a:r>
              <a:rPr lang="ru-RU" sz="1400" dirty="0" smtClean="0"/>
              <a:t>Имеющие одного ребенка и более, при этом возраст каждого из супругов либо одного родителя в неполной семье не должен превышать 35 лет.</a:t>
            </a:r>
          </a:p>
          <a:p>
            <a:pPr algn="just"/>
            <a:r>
              <a:rPr lang="ru-RU" sz="1400" dirty="0" smtClean="0"/>
              <a:t>Являющиеся ветеранами боевых действий.</a:t>
            </a:r>
          </a:p>
          <a:p>
            <a:pPr algn="just"/>
            <a:r>
              <a:rPr lang="ru-RU" sz="1400" dirty="0" smtClean="0"/>
              <a:t>Инвалиды и семьи, имеющие детей-инвалидов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Работающие </a:t>
            </a:r>
            <a:r>
              <a:rPr lang="ru-RU" sz="1400" dirty="0" smtClean="0"/>
              <a:t>по основному месту работы в расположенных на территории Калининградской области государственных (муниципальных) учреждениях образования, здравоохранения, культуры, социальной защиты, занятости населения, физической культуры и спорта при наличии стажа работы не менее трех лет либо при отсутствии такого стажа, если с даты получения документа о среднем специальном и/или высшем образовании прошло не более трех лет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Р</a:t>
            </a:r>
            <a:r>
              <a:rPr lang="ru-RU" sz="1400" dirty="0" smtClean="0"/>
              <a:t>аботающие </a:t>
            </a:r>
            <a:r>
              <a:rPr lang="ru-RU" sz="1400" dirty="0" smtClean="0"/>
              <a:t>по основному месту работы не менее трех лет в расположенных на территории Калининградской </a:t>
            </a:r>
            <a:r>
              <a:rPr lang="ru-RU" sz="1400" dirty="0" smtClean="0"/>
              <a:t>области </a:t>
            </a:r>
            <a:r>
              <a:rPr lang="ru-RU" sz="1400" dirty="0" smtClean="0"/>
              <a:t>организациях оборонно-промышленного </a:t>
            </a:r>
            <a:r>
              <a:rPr lang="ru-RU" sz="1400" dirty="0" smtClean="0"/>
              <a:t>комплекса, а также в </a:t>
            </a:r>
            <a:r>
              <a:rPr lang="ru-RU" sz="1400" dirty="0" smtClean="0"/>
              <a:t>органах государственной власти Калининградской области или органах местного самоуправления муниципальных образований Калининградской </a:t>
            </a:r>
            <a:r>
              <a:rPr lang="ru-RU" sz="1400" dirty="0" smtClean="0"/>
              <a:t>области.</a:t>
            </a:r>
          </a:p>
          <a:p>
            <a:pPr algn="just"/>
            <a:r>
              <a:rPr lang="ru-RU" sz="1400" dirty="0" smtClean="0"/>
              <a:t>Военнослужащие, проходящие военную службу по контракту в Вооруженных Силах Российской </a:t>
            </a:r>
            <a:r>
              <a:rPr lang="ru-RU" sz="1400" dirty="0" smtClean="0"/>
              <a:t>Федерации и др.</a:t>
            </a:r>
          </a:p>
          <a:p>
            <a:pPr algn="just"/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Более подробно об участии в Программе и  категориях граждан можно узнать по телефону </a:t>
            </a:r>
          </a:p>
          <a:p>
            <a:pPr algn="ctr">
              <a:buNone/>
            </a:pPr>
            <a:r>
              <a:rPr lang="ru-RU" sz="1400" dirty="0" smtClean="0"/>
              <a:t>8 (4012) 536-496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500" dirty="0" smtClean="0"/>
          </a:p>
          <a:p>
            <a:pPr algn="just"/>
            <a:endParaRPr lang="ru-RU" sz="15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Механизм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ru-RU" sz="3100" dirty="0" smtClean="0"/>
              <a:t>Право на участие в настоящей Программе имеет гражданин Российской Федерации:</a:t>
            </a:r>
          </a:p>
          <a:p>
            <a:pPr lvl="1" algn="just"/>
            <a:r>
              <a:rPr lang="ru-RU" sz="3100" dirty="0" smtClean="0"/>
              <a:t>проживающий на территории Калининградской области;</a:t>
            </a:r>
          </a:p>
          <a:p>
            <a:pPr lvl="1" algn="just"/>
            <a:r>
              <a:rPr lang="ru-RU" sz="3100" dirty="0" smtClean="0"/>
              <a:t>относящийся к одной из вышеуказанных категорий;</a:t>
            </a:r>
          </a:p>
          <a:p>
            <a:pPr lvl="1" algn="just"/>
            <a:r>
              <a:rPr lang="ru-RU" sz="3100" dirty="0" smtClean="0"/>
              <a:t>ранее не являвшимся участником настоящей Программы.</a:t>
            </a:r>
          </a:p>
          <a:p>
            <a:pPr algn="just"/>
            <a:r>
              <a:rPr lang="ru-RU" sz="3100" dirty="0" smtClean="0"/>
              <a:t>Для участия в Программе гражданин подает в Фонд «ЖСС КО» заявление и пакет документов, в зависимости от принадлежности к одной из категорий.</a:t>
            </a:r>
          </a:p>
          <a:p>
            <a:pPr algn="just"/>
            <a:r>
              <a:rPr lang="ru-RU" sz="3100" dirty="0" smtClean="0"/>
              <a:t>В течение 10 рабочих дней с момента приема пакета документов  назначается заседание Комиссии по отбору участников Программы.</a:t>
            </a:r>
          </a:p>
          <a:p>
            <a:pPr algn="just"/>
            <a:r>
              <a:rPr lang="ru-RU" sz="3100" dirty="0" smtClean="0"/>
              <a:t>Срок действия Решения Комиссии по отбору участников Программы составляет 1 месяц.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/>
              <a:t>ЖК «</a:t>
            </a:r>
            <a:r>
              <a:rPr lang="ru-RU" dirty="0" err="1" smtClean="0"/>
              <a:t>Юго-Восток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\\fileserver\files\munitsip\gafurova\Брендбук\logo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1584176" cy="1419979"/>
          </a:xfrm>
          <a:prstGeom prst="rect">
            <a:avLst/>
          </a:prstGeom>
          <a:noFill/>
        </p:spPr>
      </p:pic>
      <p:pic>
        <p:nvPicPr>
          <p:cNvPr id="5" name="Picture 2" descr="\\fileserver\files\munitsip\gafurova\Брендбук\logo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276872"/>
            <a:ext cx="1584176" cy="141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rketolog\Downloads\69ad96d9-4b0b-4db5-93b9-e62b9fd393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55385" cy="5703590"/>
          </a:xfrm>
          <a:prstGeom prst="rect">
            <a:avLst/>
          </a:prstGeom>
          <a:noFill/>
        </p:spPr>
      </p:pic>
      <p:pic>
        <p:nvPicPr>
          <p:cNvPr id="6" name="Picture 3" descr="C:\Users\marketolog\Downloads\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3537"/>
            <a:ext cx="9752013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ЖК «</a:t>
            </a:r>
            <a:r>
              <a:rPr lang="ru-RU" dirty="0" err="1" smtClean="0"/>
              <a:t>Юго-Восток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комплексная застройка территории (жилой комплекс состоит из нескольких многоквартирных жилых домов, объединенных единой концепцией строительства и благоустройства прилегающей территории);</a:t>
            </a:r>
          </a:p>
          <a:p>
            <a:r>
              <a:rPr lang="ru-RU" dirty="0" smtClean="0"/>
              <a:t>- двор без машин;</a:t>
            </a:r>
          </a:p>
          <a:p>
            <a:r>
              <a:rPr lang="ru-RU" dirty="0" smtClean="0"/>
              <a:t>- детская площадка с усовершенствованным покрытием;</a:t>
            </a:r>
          </a:p>
          <a:p>
            <a:r>
              <a:rPr lang="ru-RU" dirty="0" smtClean="0"/>
              <a:t>- площадка для занятий спортом (</a:t>
            </a:r>
            <a:r>
              <a:rPr lang="ru-RU" dirty="0" err="1" smtClean="0"/>
              <a:t>workout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качественные и надежные лифты;</a:t>
            </a:r>
          </a:p>
          <a:p>
            <a:r>
              <a:rPr lang="ru-RU" dirty="0" smtClean="0"/>
              <a:t>- городское пешеходное пространство «</a:t>
            </a:r>
            <a:r>
              <a:rPr lang="ru-RU" dirty="0" err="1" smtClean="0"/>
              <a:t>Борисовский</a:t>
            </a:r>
            <a:r>
              <a:rPr lang="ru-RU" dirty="0" smtClean="0"/>
              <a:t> бульвар».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rketolog\Downloads\4ddc67d0-b23b-4d6a-86dc-32433424de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95999"/>
          </a:xfrm>
          <a:prstGeom prst="rect">
            <a:avLst/>
          </a:prstGeom>
          <a:noFill/>
        </p:spPr>
      </p:pic>
      <p:pic>
        <p:nvPicPr>
          <p:cNvPr id="7" name="Picture 3" descr="C:\Users\marketolog\Downloads\ВИД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3537"/>
            <a:ext cx="9752013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2172209"/>
            <a:ext cx="3532435" cy="4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квартир в новостройке 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Квартиры порадуют своих жильцов удобными планировками. Проектом предусмотрена комплексная застройка, что обеспечивает продуманность архитектурно-планировочных решений, повышенные нормативы благоустройства территории, в том числе большое количество парковочных мест. При строительстве домов используются современные строительные материалы и технологии, обеспечивающие высокое качество жилья и эффективность планировочных решений.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33665</TotalTime>
  <Words>664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СОЦИАЛЬНО ОРИЕНТИРОВАННАЯ ПРОГРАММА улучшения жилищных условий гражданами Российской Федерации и членами их семей, проживающими на территории Калининградской области  </vt:lpstr>
      <vt:lpstr>Цель и задача Программы</vt:lpstr>
      <vt:lpstr>Категории граждан, на которых распространяется действие Программы </vt:lpstr>
      <vt:lpstr>Механизм реализации Программы</vt:lpstr>
      <vt:lpstr>ЖК «Юго-Восток»</vt:lpstr>
      <vt:lpstr>Слайд 6</vt:lpstr>
      <vt:lpstr>Преимущества ЖК «Юго-Восток»</vt:lpstr>
      <vt:lpstr>Слайд 8</vt:lpstr>
      <vt:lpstr>Преимущества квартир в новостройке : </vt:lpstr>
      <vt:lpstr>Слайд 10</vt:lpstr>
      <vt:lpstr>Все для удобства и комфорта: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Маркетолог</dc:creator>
  <cp:lastModifiedBy>Юлия Грибовская</cp:lastModifiedBy>
  <cp:revision>2851</cp:revision>
  <dcterms:created xsi:type="dcterms:W3CDTF">2022-07-07T12:35:50Z</dcterms:created>
  <dcterms:modified xsi:type="dcterms:W3CDTF">2023-06-30T11:31:14Z</dcterms:modified>
</cp:coreProperties>
</file>